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Frank Ruhl Libr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DF8841-E0B2-4C7B-A3B0-44368283AA78}">
  <a:tblStyle styleId="{C1DF8841-E0B2-4C7B-A3B0-44368283AA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Roboto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FrankRuhlLibre-bold.fntdata"/><Relationship Id="rId14" Type="http://schemas.openxmlformats.org/officeDocument/2006/relationships/slide" Target="slides/slide8.xml"/><Relationship Id="rId36" Type="http://schemas.openxmlformats.org/officeDocument/2006/relationships/font" Target="fonts/FrankRuhlLibr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94687c6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94687c6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71e7ffd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71e7ffd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71e7ffd6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71e7ffd6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71e7ffd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71e7ffd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71e7ffd6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71e7ffd6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71e7ffd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71e7ffd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832fa509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832fa509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89d6a636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89d6a636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71e7ffd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71e7ffd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7ecc427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7ecc427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832fa50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832fa50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7ecc427d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7ecc427d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94687c66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94687c66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dde4122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dde4122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7ecc427d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7ecc427d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71e7ffd6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71e7ffd6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4538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Rome Was Not Built in a Single Step: Hierarchical Prompting for LLM-based Chip Design</a:t>
            </a:r>
            <a:endParaRPr sz="4800"/>
          </a:p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1415700" y="3322925"/>
            <a:ext cx="6312600" cy="700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Andre Nakkab, Sai Qian Zhang, Ramesh Karri, Siddharth Garg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50271" l="0" r="38631" t="0"/>
          <a:stretch/>
        </p:blipFill>
        <p:spPr>
          <a:xfrm>
            <a:off x="1539250" y="1583725"/>
            <a:ext cx="6065501" cy="2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19002" l="0" r="0" t="0"/>
          <a:stretch/>
        </p:blipFill>
        <p:spPr>
          <a:xfrm>
            <a:off x="865363" y="1306925"/>
            <a:ext cx="7413276" cy="2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3">
            <a:alphaModFix/>
          </a:blip>
          <a:srcRect b="37503" l="0" r="0" t="0"/>
          <a:stretch/>
        </p:blipFill>
        <p:spPr>
          <a:xfrm>
            <a:off x="685425" y="1565625"/>
            <a:ext cx="7773173" cy="22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2690700" y="3941375"/>
            <a:ext cx="36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Based on GPT-3.5 Tokenizer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Purely Generative </a:t>
            </a:r>
            <a:r>
              <a:rPr lang="en"/>
              <a:t>Results</a:t>
            </a:r>
            <a:endParaRPr/>
          </a:p>
        </p:txBody>
      </p:sp>
      <p:graphicFrame>
        <p:nvGraphicFramePr>
          <p:cNvPr id="306" name="Google Shape;306;p31"/>
          <p:cNvGraphicFramePr/>
          <p:nvPr/>
        </p:nvGraphicFramePr>
        <p:xfrm>
          <a:off x="622250" y="162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{C1DF8841-E0B2-4C7B-A3B0-44368283AA78}</a:tableStyleId>
              </a:tblPr>
              <a:tblGrid>
                <a:gridCol w="1601600"/>
                <a:gridCol w="1176100"/>
                <a:gridCol w="1026900"/>
                <a:gridCol w="1357100"/>
                <a:gridCol w="1277250"/>
                <a:gridCol w="801950"/>
                <a:gridCol w="658600"/>
              </a:tblGrid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GPT-4 Results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Mux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Decoder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Barrel Shift.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Sys. Array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UART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AES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pass@1 flat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pass@5 flat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0.976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0.917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pass@1 PGHP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pass@5 PGHP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0.996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0.917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0.916</a:t>
                      </a:r>
                      <a:endParaRPr sz="1800">
                        <a:solidFill>
                          <a:schemeClr val="accent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152400" y="336975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Automated </a:t>
            </a:r>
            <a:r>
              <a:rPr lang="en"/>
              <a:t>Processor Generation!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780"/>
            <a:ext cx="8839201" cy="149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1144525" y="2957350"/>
            <a:ext cx="716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MIPS Processor Generated using ROME-based PGHP.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Fully functional 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OpCodes differ from MIPS ISA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Passes bespoke testbenches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 human feedback whatsoever, </a:t>
            </a:r>
            <a:r>
              <a:rPr b="1" i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 world first</a:t>
            </a:r>
            <a:endParaRPr b="1" i="1"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654450" y="1240175"/>
            <a:ext cx="7145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Include ROME as an element of a larger SoC builder tool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Continue to improve CL-Verilog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Explore multimodal inputs to enhance performance on HDL generations task, train an open-source multimodal CLIP-like HDL generation model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Expand benchmark further with more modules and improved testbenches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Develop a better protocol for PGHP, likely via recent improvements in LLM-based testbench generation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Use ensemble of LLMs to maximize efficiency, minimize cost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1187850" y="1240175"/>
            <a:ext cx="714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Nijkamp, E., Pang, B., Hayashi, H., Tu, L., Wang, H., Zhou, Y., ... &amp; Xiong, C. (2022). Codegen: An open large language model for code with multi-turn program synthesis. arXiv preprint arXiv:2203.13474.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Roziere, B., Gehring, J., Gloeckle, F., Sootla, S., Gat, I., Tan, X. E., ... &amp; Synnaeve, G. (2023). Code llama: Open foundation models for code.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arXiv preprint arXiv:2308.12950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Thakur, S., Ahmad, B., Pearce, H., Tan, B., Dolan-Gavitt, B., Karri, R., &amp; Garg, S. (2024). Verigen: A large language model for verilog code generation.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ACM Transactions on Design Automation of Electronic Systems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29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(3), 1-31.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Liu, S., Fang, W., Lu, Y., Zhang, Q., Zhang, H., &amp; Xie, Z. (2023). Rtlcoder: Outperforming gpt-3.5 in design rtl generation with our open-source dataset and lightweight solution.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arXiv preprint arXiv:2312.08617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Blocklove, J., Garg, S., Karri, R., &amp; Pearce, H. (2023, September). Chip-chat: Challenges and opportunities in conversational hardware design. In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2023 ACM/IEEE 5th Workshop on Machine Learning for CAD (MLCAD)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(pp. 1-6). IEEE.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914850" y="220444"/>
            <a:ext cx="73143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&amp; Answer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338" y="1578138"/>
            <a:ext cx="1909323" cy="24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/>
        </p:nvSpPr>
        <p:spPr>
          <a:xfrm>
            <a:off x="3397800" y="4275725"/>
            <a:ext cx="2348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Andre Nakkab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ajn313@nyu.edu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28150" y="3061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</a:t>
            </a:r>
            <a:r>
              <a:rPr lang="en"/>
              <a:t> LLMs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594" l="665" r="0" t="0"/>
          <a:stretch/>
        </p:blipFill>
        <p:spPr>
          <a:xfrm>
            <a:off x="380550" y="1036075"/>
            <a:ext cx="3608575" cy="33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420350" y="4699125"/>
            <a:ext cx="6303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Sources: </a:t>
            </a:r>
            <a:r>
              <a:rPr i="1" lang="en" sz="11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Mathematical Investigation of Hallucination and Creativity in GPT Models</a:t>
            </a:r>
            <a:r>
              <a:rPr lang="en" sz="11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Lee et al., </a:t>
            </a:r>
            <a:endParaRPr sz="1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chemeClr val="lt1"/>
                </a:highlight>
              </a:rPr>
              <a:t>Quantifying GitHub Copilot’s impact on developer productivity and happiness</a:t>
            </a:r>
            <a:r>
              <a:rPr lang="en" sz="1100">
                <a:highlight>
                  <a:schemeClr val="lt1"/>
                </a:highlight>
              </a:rPr>
              <a:t>, Eirini Kalliamvakou </a:t>
            </a:r>
            <a:endParaRPr sz="11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1111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572000" y="666475"/>
            <a:ext cx="41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in Software: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3675"/>
            <a:ext cx="1495875" cy="9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150" y="1165000"/>
            <a:ext cx="1495875" cy="103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2475651"/>
            <a:ext cx="1495875" cy="790298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3150" y="2457550"/>
            <a:ext cx="1495875" cy="83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0526" y="3538225"/>
            <a:ext cx="3441224" cy="9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646775" y="1447575"/>
            <a:ext cx="7892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LLMs for software code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CodeGen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[1] and Code Llama [2]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LLMs for HDL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VeriGen [3]: first open-source model for Verilog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RTLCoder [4]: current SOTA Verilog model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ChipChat [5]: uses ChatGPT and human feedback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Datasets and Benchmarks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Verilog-GitHub: 1.89 GB scraped from GitHub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■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Approximately 712 million tokens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VerilogEval: 300 test problems with prompts and testbenches 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734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SotA: </a:t>
            </a:r>
            <a:r>
              <a:rPr lang="en"/>
              <a:t>Flat Prompting</a:t>
            </a:r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5632317" y="732575"/>
            <a:ext cx="3511662" cy="3352150"/>
            <a:chOff x="5632317" y="1189775"/>
            <a:chExt cx="3511662" cy="3352150"/>
          </a:xfrm>
        </p:grpSpPr>
        <p:sp>
          <p:nvSpPr>
            <p:cNvPr id="137" name="Google Shape;137;p2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GPT-4 Output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22"/>
            <p:cNvSpPr txBox="1"/>
            <p:nvPr/>
          </p:nvSpPr>
          <p:spPr>
            <a:xfrm>
              <a:off x="6167079" y="1926225"/>
              <a:ext cx="2976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module mux64to1(input [63:0] in, input [5:0] select, output reg out);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always @ (in or select)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begin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case(select)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  6'd0 : out = in[0];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  6'd1 : out = in[1];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  6'd2 : out = in[2];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  6'd3 : out = in[3];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     </a:t>
              </a:r>
              <a:r>
                <a:rPr b="1" lang="en" sz="1200">
                  <a:highlight>
                    <a:srgbClr val="FFFF00"/>
                  </a:highlight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 sz="1200">
                  <a:solidFill>
                    <a:srgbClr val="FF0000"/>
                  </a:solidFill>
                  <a:highlight>
                    <a:srgbClr val="FFFF00"/>
                  </a:highlight>
                  <a:latin typeface="Roboto"/>
                  <a:ea typeface="Roboto"/>
                  <a:cs typeface="Roboto"/>
                  <a:sym typeface="Roboto"/>
                </a:rPr>
                <a:t> // Continue specifying each input...</a:t>
              </a:r>
              <a:endParaRPr b="1" sz="12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        </a:t>
              </a: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6'd60: out = in[60];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        6'd61: out = in[61];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        6'd62: out = in[62];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        6'd63: out = in[63];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        default: out = 1'bx;     endcase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end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endmodule</a:t>
              </a:r>
              <a:endParaRPr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" name="Google Shape;139;p22"/>
          <p:cNvGrpSpPr/>
          <p:nvPr/>
        </p:nvGrpSpPr>
        <p:grpSpPr>
          <a:xfrm>
            <a:off x="0" y="732789"/>
            <a:ext cx="3546900" cy="3482836"/>
            <a:chOff x="0" y="1189989"/>
            <a:chExt cx="3546900" cy="3482836"/>
          </a:xfrm>
        </p:grpSpPr>
        <p:sp>
          <p:nvSpPr>
            <p:cNvPr id="140" name="Google Shape;140;p2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570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Target Module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22"/>
            <p:cNvSpPr txBox="1"/>
            <p:nvPr/>
          </p:nvSpPr>
          <p:spPr>
            <a:xfrm>
              <a:off x="9601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64-to-1 Mux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22"/>
          <p:cNvGrpSpPr/>
          <p:nvPr/>
        </p:nvGrpSpPr>
        <p:grpSpPr>
          <a:xfrm>
            <a:off x="2919154" y="732688"/>
            <a:ext cx="3305700" cy="3483063"/>
            <a:chOff x="2944204" y="1189775"/>
            <a:chExt cx="3305700" cy="3483063"/>
          </a:xfrm>
        </p:grpSpPr>
        <p:sp>
          <p:nvSpPr>
            <p:cNvPr id="143" name="Google Shape;143;p22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Module Prompt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3197125" y="2057138"/>
              <a:ext cx="2565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We will be generating a 64-to-1 multiplexer in Verilog. The module is defined as: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module mux64_1(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input [63:0] data_in, 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input [5:0] select, 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output reg data_out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)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22"/>
          <p:cNvSpPr/>
          <p:nvPr/>
        </p:nvSpPr>
        <p:spPr>
          <a:xfrm rot="5400000">
            <a:off x="580525" y="2725925"/>
            <a:ext cx="2190300" cy="909300"/>
          </a:xfrm>
          <a:prstGeom prst="trapezoid">
            <a:avLst>
              <a:gd fmla="val 69721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221025" y="2888575"/>
            <a:ext cx="563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MUX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544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Humans Code?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3802943" y="13746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 8-bit UART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159365" y="22742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Transmitter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1538097" y="227430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Receiver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11700" y="31742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2549768" y="31740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4239125" y="31739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6206443" y="31739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9" name="Google Shape;159;p23"/>
          <p:cNvCxnSpPr>
            <a:stCxn id="152" idx="2"/>
            <a:endCxn id="153" idx="0"/>
          </p:cNvCxnSpPr>
          <p:nvPr/>
        </p:nvCxnSpPr>
        <p:spPr>
          <a:xfrm flipH="1" rot="-5400000">
            <a:off x="5021543" y="1367600"/>
            <a:ext cx="457200" cy="135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3"/>
          <p:cNvCxnSpPr>
            <a:stCxn id="154" idx="0"/>
            <a:endCxn id="152" idx="2"/>
          </p:cNvCxnSpPr>
          <p:nvPr/>
        </p:nvCxnSpPr>
        <p:spPr>
          <a:xfrm rot="-5400000">
            <a:off x="3210897" y="913351"/>
            <a:ext cx="457200" cy="2264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3"/>
          <p:cNvCxnSpPr>
            <a:stCxn id="154" idx="2"/>
            <a:endCxn id="156" idx="0"/>
          </p:cNvCxnSpPr>
          <p:nvPr/>
        </p:nvCxnSpPr>
        <p:spPr>
          <a:xfrm flipH="1" rot="-5400000">
            <a:off x="2584347" y="2439601"/>
            <a:ext cx="457200" cy="1011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3"/>
          <p:cNvCxnSpPr>
            <a:stCxn id="155" idx="0"/>
            <a:endCxn id="154" idx="2"/>
          </p:cNvCxnSpPr>
          <p:nvPr/>
        </p:nvCxnSpPr>
        <p:spPr>
          <a:xfrm rot="-5400000">
            <a:off x="1465200" y="2332253"/>
            <a:ext cx="457500" cy="12264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3"/>
          <p:cNvCxnSpPr>
            <a:stCxn id="153" idx="2"/>
            <a:endCxn id="158" idx="0"/>
          </p:cNvCxnSpPr>
          <p:nvPr/>
        </p:nvCxnSpPr>
        <p:spPr>
          <a:xfrm flipH="1" rot="-5400000">
            <a:off x="6223315" y="2421876"/>
            <a:ext cx="457200" cy="104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23"/>
          <p:cNvCxnSpPr>
            <a:stCxn id="157" idx="0"/>
            <a:endCxn id="153" idx="2"/>
          </p:cNvCxnSpPr>
          <p:nvPr/>
        </p:nvCxnSpPr>
        <p:spPr>
          <a:xfrm rot="-5400000">
            <a:off x="5239625" y="2485253"/>
            <a:ext cx="457200" cy="920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3"/>
          <p:cNvSpPr/>
          <p:nvPr/>
        </p:nvSpPr>
        <p:spPr>
          <a:xfrm>
            <a:off x="7316290" y="227431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Baud Rate Generator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166" name="Google Shape;166;p23"/>
          <p:cNvCxnSpPr>
            <a:stCxn id="152" idx="2"/>
            <a:endCxn id="165" idx="0"/>
          </p:cNvCxnSpPr>
          <p:nvPr/>
        </p:nvCxnSpPr>
        <p:spPr>
          <a:xfrm flipH="1" rot="-5400000">
            <a:off x="6100043" y="289100"/>
            <a:ext cx="457200" cy="3513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3"/>
          <p:cNvSpPr/>
          <p:nvPr/>
        </p:nvSpPr>
        <p:spPr>
          <a:xfrm>
            <a:off x="311693" y="396392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8" name="Google Shape;168;p23"/>
          <p:cNvCxnSpPr>
            <a:stCxn id="167" idx="0"/>
            <a:endCxn id="154" idx="2"/>
          </p:cNvCxnSpPr>
          <p:nvPr/>
        </p:nvCxnSpPr>
        <p:spPr>
          <a:xfrm rot="-5400000">
            <a:off x="1070393" y="2727178"/>
            <a:ext cx="1247100" cy="1226400"/>
          </a:xfrm>
          <a:prstGeom prst="bentConnector3">
            <a:avLst>
              <a:gd fmla="val 1294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3"/>
          <p:cNvSpPr/>
          <p:nvPr/>
        </p:nvSpPr>
        <p:spPr>
          <a:xfrm>
            <a:off x="2549768" y="396392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0" name="Google Shape;170;p23"/>
          <p:cNvCxnSpPr>
            <a:stCxn id="169" idx="0"/>
            <a:endCxn id="154" idx="2"/>
          </p:cNvCxnSpPr>
          <p:nvPr/>
        </p:nvCxnSpPr>
        <p:spPr>
          <a:xfrm flipH="1" rot="5400000">
            <a:off x="2189468" y="2834578"/>
            <a:ext cx="1247100" cy="1011600"/>
          </a:xfrm>
          <a:prstGeom prst="bentConnector3">
            <a:avLst>
              <a:gd fmla="val 1294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3"/>
          <p:cNvSpPr/>
          <p:nvPr/>
        </p:nvSpPr>
        <p:spPr>
          <a:xfrm>
            <a:off x="4239131" y="396392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2" name="Google Shape;172;p23"/>
          <p:cNvCxnSpPr>
            <a:stCxn id="171" idx="0"/>
            <a:endCxn id="153" idx="2"/>
          </p:cNvCxnSpPr>
          <p:nvPr/>
        </p:nvCxnSpPr>
        <p:spPr>
          <a:xfrm rot="-5400000">
            <a:off x="4844681" y="2880328"/>
            <a:ext cx="1247100" cy="920100"/>
          </a:xfrm>
          <a:prstGeom prst="bentConnector3">
            <a:avLst>
              <a:gd fmla="val 1316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3"/>
          <p:cNvSpPr/>
          <p:nvPr/>
        </p:nvSpPr>
        <p:spPr>
          <a:xfrm>
            <a:off x="6206443" y="39639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4" name="Google Shape;174;p23"/>
          <p:cNvCxnSpPr>
            <a:stCxn id="173" idx="0"/>
            <a:endCxn id="153" idx="2"/>
          </p:cNvCxnSpPr>
          <p:nvPr/>
        </p:nvCxnSpPr>
        <p:spPr>
          <a:xfrm flipH="1" rot="5400000">
            <a:off x="5828443" y="2816903"/>
            <a:ext cx="1247100" cy="1047000"/>
          </a:xfrm>
          <a:prstGeom prst="bentConnector3">
            <a:avLst>
              <a:gd fmla="val 1313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25" y="1193775"/>
            <a:ext cx="804225" cy="8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4328400" y="4515950"/>
            <a:ext cx="44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Source: https://github.com/hell03end/verilog-uart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734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Hierarchical Prompting</a:t>
            </a:r>
            <a:endParaRPr/>
          </a:p>
        </p:txBody>
      </p:sp>
      <p:grpSp>
        <p:nvGrpSpPr>
          <p:cNvPr id="182" name="Google Shape;182;p24"/>
          <p:cNvGrpSpPr/>
          <p:nvPr/>
        </p:nvGrpSpPr>
        <p:grpSpPr>
          <a:xfrm>
            <a:off x="6038025" y="3020810"/>
            <a:ext cx="2469661" cy="1384500"/>
            <a:chOff x="6038025" y="2598925"/>
            <a:chExt cx="2469661" cy="1384500"/>
          </a:xfrm>
        </p:grpSpPr>
        <p:cxnSp>
          <p:nvCxnSpPr>
            <p:cNvPr id="183" name="Google Shape;183;p2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p24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module Mux64to1(    input [63:0] in, input [5:0] sel, output out);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wire out0, out1;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</a:t>
              </a:r>
              <a:r>
                <a:rPr lang="en" sz="1200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Mux32to1 MUX0 ( …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" name="Google Shape;187;p24"/>
          <p:cNvGrpSpPr/>
          <p:nvPr/>
        </p:nvGrpSpPr>
        <p:grpSpPr>
          <a:xfrm>
            <a:off x="636321" y="2679353"/>
            <a:ext cx="2994729" cy="1384500"/>
            <a:chOff x="636321" y="2275123"/>
            <a:chExt cx="2994729" cy="1384500"/>
          </a:xfrm>
        </p:grpSpPr>
        <p:sp>
          <p:nvSpPr>
            <p:cNvPr id="188" name="Google Shape;188;p24"/>
            <p:cNvSpPr txBox="1"/>
            <p:nvPr/>
          </p:nvSpPr>
          <p:spPr>
            <a:xfrm>
              <a:off x="636321" y="2275123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8000"/>
                  </a:solidFill>
                </a:rPr>
                <a:t>We have access to a 2-to-1 multiplexer, and a 4-to-1 multiplexer defined as…</a:t>
              </a:r>
              <a:endParaRPr>
                <a:solidFill>
                  <a:srgbClr val="008000"/>
                </a:solidFill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8000"/>
                  </a:solidFill>
                </a:rPr>
                <a:t>Using these modules, we generate an 8-to-1 multiplexer… </a:t>
              </a:r>
              <a:endParaRPr>
                <a:solidFill>
                  <a:srgbClr val="008000"/>
                </a:solidFill>
              </a:endParaRPr>
            </a:p>
          </p:txBody>
        </p:sp>
        <p:cxnSp>
          <p:nvCxnSpPr>
            <p:cNvPr id="189" name="Google Shape;189;p2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0" name="Google Shape;190;p2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4908100" y="1347145"/>
            <a:ext cx="3599586" cy="1384500"/>
            <a:chOff x="4908100" y="889950"/>
            <a:chExt cx="3599586" cy="138450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24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8000"/>
                  </a:solidFill>
                </a:rPr>
                <a:t>We begin by generating a 2-to-1 multiplexer with the following structure…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4"/>
          <p:cNvGrpSpPr/>
          <p:nvPr/>
        </p:nvGrpSpPr>
        <p:grpSpPr>
          <a:xfrm>
            <a:off x="2814594" y="1555350"/>
            <a:ext cx="3514811" cy="3252003"/>
            <a:chOff x="2991269" y="1153325"/>
            <a:chExt cx="3514811" cy="3252003"/>
          </a:xfrm>
        </p:grpSpPr>
        <p:sp>
          <p:nvSpPr>
            <p:cNvPr id="198" name="Google Shape;198;p2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99" name="Google Shape;199;p2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00" name="Google Shape;200;p2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201" name="Google Shape;201;p2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02" name="Google Shape;202;p2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03" name="Google Shape;203;p2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204" name="Google Shape;204;p2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05" name="Google Shape;205;p2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06" name="Google Shape;206;p24"/>
          <p:cNvSpPr/>
          <p:nvPr/>
        </p:nvSpPr>
        <p:spPr>
          <a:xfrm>
            <a:off x="407175" y="787625"/>
            <a:ext cx="2711700" cy="1384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77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71E86"/>
                </a:solidFill>
              </a:rPr>
              <a:t>Global Prompt:</a:t>
            </a:r>
            <a:r>
              <a:rPr lang="en" sz="1600">
                <a:solidFill>
                  <a:srgbClr val="771E86"/>
                </a:solidFill>
              </a:rPr>
              <a:t> We will be designing a 64-to-1 multiplexer in Verilog using hierarchical submodules.</a:t>
            </a:r>
            <a:endParaRPr>
              <a:solidFill>
                <a:srgbClr val="771E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526700" y="188350"/>
            <a:ext cx="60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ROME Hierarchical Pipeline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3167368" y="2627300"/>
            <a:ext cx="852900" cy="900600"/>
          </a:xfrm>
          <a:prstGeom prst="roundRect">
            <a:avLst>
              <a:gd fmla="val 6093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3165883" y="2579420"/>
            <a:ext cx="85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</a:t>
            </a:r>
            <a:endParaRPr b="1"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951" y="2920502"/>
            <a:ext cx="756359" cy="57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4992225" y="1585975"/>
            <a:ext cx="1091400" cy="43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4892475" y="1524163"/>
            <a:ext cx="129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Simulation</a:t>
            </a:r>
            <a:r>
              <a:rPr b="1" lang="en" sz="1200"/>
              <a:t> feedback 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1868305" y="2366391"/>
            <a:ext cx="1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Generate hier prompt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18" name="Google Shape;218;p25"/>
          <p:cNvCxnSpPr/>
          <p:nvPr/>
        </p:nvCxnSpPr>
        <p:spPr>
          <a:xfrm>
            <a:off x="2633981" y="3077574"/>
            <a:ext cx="4767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259" y="2836563"/>
            <a:ext cx="470930" cy="43282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5724215" y="4188701"/>
            <a:ext cx="15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HDL Hierarchy Step</a:t>
            </a:r>
            <a:endParaRPr b="1" sz="1300"/>
          </a:p>
        </p:txBody>
      </p:sp>
      <p:cxnSp>
        <p:nvCxnSpPr>
          <p:cNvPr id="221" name="Google Shape;221;p25"/>
          <p:cNvCxnSpPr/>
          <p:nvPr/>
        </p:nvCxnSpPr>
        <p:spPr>
          <a:xfrm>
            <a:off x="4105577" y="3077575"/>
            <a:ext cx="9654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" name="Google Shape;222;p25"/>
          <p:cNvCxnSpPr/>
          <p:nvPr/>
        </p:nvCxnSpPr>
        <p:spPr>
          <a:xfrm rot="10800000">
            <a:off x="5476791" y="2059838"/>
            <a:ext cx="0" cy="6525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" name="Google Shape;223;p25"/>
          <p:cNvSpPr txBox="1"/>
          <p:nvPr/>
        </p:nvSpPr>
        <p:spPr>
          <a:xfrm>
            <a:off x="5671542" y="2811280"/>
            <a:ext cx="109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Testing &amp; Simulation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797" y="2756752"/>
            <a:ext cx="576288" cy="6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3124999" y="1585985"/>
            <a:ext cx="969000" cy="43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3107162" y="1505847"/>
            <a:ext cx="10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Error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prompt</a:t>
            </a:r>
            <a:endParaRPr b="1" sz="1300">
              <a:solidFill>
                <a:srgbClr val="000000"/>
              </a:solidFill>
            </a:endParaRPr>
          </a:p>
        </p:txBody>
      </p:sp>
      <p:cxnSp>
        <p:nvCxnSpPr>
          <p:cNvPr id="227" name="Google Shape;227;p25"/>
          <p:cNvCxnSpPr/>
          <p:nvPr/>
        </p:nvCxnSpPr>
        <p:spPr>
          <a:xfrm rot="10800000">
            <a:off x="3579311" y="2061773"/>
            <a:ext cx="0" cy="522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28" name="Google Shape;228;p25"/>
          <p:cNvCxnSpPr/>
          <p:nvPr/>
        </p:nvCxnSpPr>
        <p:spPr>
          <a:xfrm>
            <a:off x="4222948" y="1773570"/>
            <a:ext cx="6150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29" name="Google Shape;229;p25"/>
          <p:cNvCxnSpPr/>
          <p:nvPr/>
        </p:nvCxnSpPr>
        <p:spPr>
          <a:xfrm rot="10800000">
            <a:off x="5518556" y="3455319"/>
            <a:ext cx="0" cy="5745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30" name="Google Shape;2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789" y="4136273"/>
            <a:ext cx="576289" cy="497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5"/>
          <p:cNvCxnSpPr/>
          <p:nvPr/>
        </p:nvCxnSpPr>
        <p:spPr>
          <a:xfrm>
            <a:off x="1824699" y="3052981"/>
            <a:ext cx="38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32" name="Google Shape;232;p25"/>
          <p:cNvSpPr txBox="1"/>
          <p:nvPr/>
        </p:nvSpPr>
        <p:spPr>
          <a:xfrm>
            <a:off x="545624" y="1772350"/>
            <a:ext cx="154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</a:rPr>
              <a:t>Hierarchical</a:t>
            </a:r>
            <a:endParaRPr b="1" sz="13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</a:rPr>
              <a:t>Submodule List</a:t>
            </a:r>
            <a:endParaRPr b="1" sz="13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</a:rPr>
              <a:t>(Human or LLM)</a:t>
            </a:r>
            <a:endParaRPr b="1" sz="1300">
              <a:solidFill>
                <a:srgbClr val="333333"/>
              </a:solidFill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44373" y="2599130"/>
            <a:ext cx="852900" cy="75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431" y="2557381"/>
            <a:ext cx="899211" cy="835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3614475" y="1302000"/>
            <a:ext cx="19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Feedback Template</a:t>
            </a:r>
            <a:endParaRPr b="1"/>
          </a:p>
        </p:txBody>
      </p:sp>
      <p:sp>
        <p:nvSpPr>
          <p:cNvPr id="236" name="Google Shape;236;p25"/>
          <p:cNvSpPr txBox="1"/>
          <p:nvPr/>
        </p:nvSpPr>
        <p:spPr>
          <a:xfrm>
            <a:off x="3996233" y="3111525"/>
            <a:ext cx="11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Submodule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Verilog</a:t>
            </a:r>
            <a:endParaRPr b="1"/>
          </a:p>
        </p:txBody>
      </p:sp>
      <p:sp>
        <p:nvSpPr>
          <p:cNvPr id="237" name="Google Shape;237;p25"/>
          <p:cNvSpPr txBox="1"/>
          <p:nvPr/>
        </p:nvSpPr>
        <p:spPr>
          <a:xfrm rot="-5400000">
            <a:off x="4670122" y="2209029"/>
            <a:ext cx="127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Error</a:t>
            </a:r>
            <a:endParaRPr b="1" sz="1300"/>
          </a:p>
        </p:txBody>
      </p:sp>
      <p:sp>
        <p:nvSpPr>
          <p:cNvPr id="238" name="Google Shape;238;p25"/>
          <p:cNvSpPr txBox="1"/>
          <p:nvPr/>
        </p:nvSpPr>
        <p:spPr>
          <a:xfrm rot="5400000">
            <a:off x="5340450" y="3632325"/>
            <a:ext cx="91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No Error</a:t>
            </a:r>
            <a:endParaRPr b="1" sz="1300"/>
          </a:p>
        </p:txBody>
      </p:sp>
      <p:cxnSp>
        <p:nvCxnSpPr>
          <p:cNvPr id="239" name="Google Shape;239;p25"/>
          <p:cNvCxnSpPr/>
          <p:nvPr/>
        </p:nvCxnSpPr>
        <p:spPr>
          <a:xfrm flipH="1" rot="10800000">
            <a:off x="6748170" y="3123627"/>
            <a:ext cx="960600" cy="138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0" name="Google Shape;240;p25"/>
          <p:cNvSpPr/>
          <p:nvPr/>
        </p:nvSpPr>
        <p:spPr>
          <a:xfrm>
            <a:off x="7782022" y="2712636"/>
            <a:ext cx="969000" cy="83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2805" y="2630645"/>
            <a:ext cx="1091401" cy="999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7658858" y="2061766"/>
            <a:ext cx="121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</a:rPr>
              <a:t>Finalized Hierarchical Module</a:t>
            </a:r>
            <a:endParaRPr b="1" sz="1200">
              <a:solidFill>
                <a:srgbClr val="333333"/>
              </a:solidFill>
            </a:endParaRPr>
          </a:p>
        </p:txBody>
      </p:sp>
      <p:sp>
        <p:nvSpPr>
          <p:cNvPr id="243" name="Google Shape;243;p25"/>
          <p:cNvSpPr txBox="1"/>
          <p:nvPr/>
        </p:nvSpPr>
        <p:spPr>
          <a:xfrm rot="5400000">
            <a:off x="3417700" y="2118900"/>
            <a:ext cx="7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Editing</a:t>
            </a:r>
            <a:endParaRPr b="1" sz="1300"/>
          </a:p>
        </p:txBody>
      </p:sp>
      <p:sp>
        <p:nvSpPr>
          <p:cNvPr id="244" name="Google Shape;244;p25"/>
          <p:cNvSpPr txBox="1"/>
          <p:nvPr/>
        </p:nvSpPr>
        <p:spPr>
          <a:xfrm>
            <a:off x="6418788" y="3137430"/>
            <a:ext cx="15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Assemble submodules</a:t>
            </a:r>
            <a:endParaRPr b="1" sz="1300"/>
          </a:p>
        </p:txBody>
      </p:sp>
      <p:sp>
        <p:nvSpPr>
          <p:cNvPr id="245" name="Google Shape;245;p25"/>
          <p:cNvSpPr/>
          <p:nvPr/>
        </p:nvSpPr>
        <p:spPr>
          <a:xfrm rot="5400000">
            <a:off x="4421600" y="-173475"/>
            <a:ext cx="228900" cy="3000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3287900" y="871274"/>
            <a:ext cx="24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Error handling sub-loop</a:t>
            </a:r>
            <a:endParaRPr b="1" sz="1600"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1739230" y="3495477"/>
            <a:ext cx="1290990" cy="1176900"/>
            <a:chOff x="2991269" y="1153325"/>
            <a:chExt cx="3514811" cy="3252003"/>
          </a:xfrm>
        </p:grpSpPr>
        <p:sp>
          <p:nvSpPr>
            <p:cNvPr id="248" name="Google Shape;248;p25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49" name="Google Shape;249;p25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50" name="Google Shape;250;p2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251" name="Google Shape;251;p25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2" name="Google Shape;252;p25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53" name="Google Shape;253;p2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254" name="Google Shape;254;p25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55" name="Google Shape;255;p2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cxnSp>
        <p:nvCxnSpPr>
          <p:cNvPr id="256" name="Google Shape;256;p25"/>
          <p:cNvCxnSpPr>
            <a:stCxn id="214" idx="2"/>
          </p:cNvCxnSpPr>
          <p:nvPr/>
        </p:nvCxnSpPr>
        <p:spPr>
          <a:xfrm rot="5400000">
            <a:off x="2929831" y="3112064"/>
            <a:ext cx="279900" cy="1046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5"/>
          <p:cNvCxnSpPr>
            <a:stCxn id="212" idx="2"/>
          </p:cNvCxnSpPr>
          <p:nvPr/>
        </p:nvCxnSpPr>
        <p:spPr>
          <a:xfrm rot="5400000">
            <a:off x="2898868" y="3327950"/>
            <a:ext cx="495000" cy="89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5"/>
          <p:cNvCxnSpPr>
            <a:stCxn id="230" idx="1"/>
          </p:cNvCxnSpPr>
          <p:nvPr/>
        </p:nvCxnSpPr>
        <p:spPr>
          <a:xfrm flipH="1">
            <a:off x="3196589" y="4385010"/>
            <a:ext cx="1981200" cy="30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" name="Google Shape;259;p25"/>
          <p:cNvSpPr txBox="1"/>
          <p:nvPr/>
        </p:nvSpPr>
        <p:spPr>
          <a:xfrm>
            <a:off x="2959696" y="4347273"/>
            <a:ext cx="24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Proceed to next submodule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ROME Modes of Operation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634471" y="1598075"/>
            <a:ext cx="410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Human-driven Hierarchical Prompting (HDHP)</a:t>
            </a:r>
            <a:endParaRPr b="1"/>
          </a:p>
        </p:txBody>
      </p:sp>
      <p:graphicFrame>
        <p:nvGraphicFramePr>
          <p:cNvPr id="266" name="Google Shape;266;p26"/>
          <p:cNvGraphicFramePr/>
          <p:nvPr/>
        </p:nvGraphicFramePr>
        <p:xfrm>
          <a:off x="1149888" y="33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{C1DF8841-E0B2-4C7B-A3B0-44368283AA78}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Human provides hierarchy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They</a:t>
                      </a: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</a:t>
                      </a: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also provide testbenches for unit tests</a:t>
                      </a:r>
                      <a:endParaRPr>
                        <a:solidFill>
                          <a:srgbClr val="0B77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66" y="2228167"/>
            <a:ext cx="908825" cy="9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4295507" y="1598075"/>
            <a:ext cx="463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Purely-generative Hierarchical Prompting (PGHP)</a:t>
            </a:r>
            <a:endParaRPr b="1"/>
          </a:p>
        </p:txBody>
      </p:sp>
      <p:graphicFrame>
        <p:nvGraphicFramePr>
          <p:cNvPr id="269" name="Google Shape;269;p26"/>
          <p:cNvGraphicFramePr/>
          <p:nvPr/>
        </p:nvGraphicFramePr>
        <p:xfrm>
          <a:off x="5091225" y="33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{C1DF8841-E0B2-4C7B-A3B0-44368283AA78}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LLMs generates </a:t>
                      </a: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hierarchy</a:t>
                      </a:r>
                      <a:r>
                        <a:rPr lang="en" sz="1800">
                          <a:solidFill>
                            <a:srgbClr val="0B77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</a:t>
                      </a:r>
                      <a:endParaRPr>
                        <a:solidFill>
                          <a:srgbClr val="0B77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Only top-level testbench provided but no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unit tests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875" y="2228175"/>
            <a:ext cx="1081550" cy="10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600" y="3356424"/>
            <a:ext cx="379676" cy="3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938" y="3966499"/>
            <a:ext cx="379676" cy="3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9952" y="3389178"/>
            <a:ext cx="379675" cy="37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4602" y="3904553"/>
            <a:ext cx="379675" cy="3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11700" y="3782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Hierarchical Benchmark Suite</a:t>
            </a:r>
            <a:endParaRPr/>
          </a:p>
        </p:txBody>
      </p:sp>
      <p:graphicFrame>
        <p:nvGraphicFramePr>
          <p:cNvPr id="280" name="Google Shape;280;p27"/>
          <p:cNvGraphicFramePr/>
          <p:nvPr/>
        </p:nvGraphicFramePr>
        <p:xfrm>
          <a:off x="1535075" y="1232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{C1DF8841-E0B2-4C7B-A3B0-44368283AA78}</a:tableStyleId>
              </a:tblPr>
              <a:tblGrid>
                <a:gridCol w="2575650"/>
                <a:gridCol w="1787275"/>
              </a:tblGrid>
              <a:tr h="4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Top-modules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Submodule count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64-to-1 multiplexer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5-to-32 decoder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32-bit Barrel Shifter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4x4 Systolic Array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8-bit UART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128-bit AES Block Cipher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Submodules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4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Hierarchy Depth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281" name="Google Shape;281;p27"/>
          <p:cNvSpPr txBox="1"/>
          <p:nvPr/>
        </p:nvSpPr>
        <p:spPr>
          <a:xfrm>
            <a:off x="6329325" y="1666200"/>
            <a:ext cx="227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Top module description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Submodule descriptions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Top-level testbench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Submodule testbenches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